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21" r:id="rId2"/>
    <p:sldId id="473" r:id="rId3"/>
    <p:sldId id="474" r:id="rId4"/>
    <p:sldId id="478" r:id="rId5"/>
    <p:sldId id="479" r:id="rId6"/>
    <p:sldId id="480" r:id="rId7"/>
    <p:sldId id="476" r:id="rId8"/>
    <p:sldId id="477" r:id="rId9"/>
  </p:sldIdLst>
  <p:sldSz cx="10693400" cy="6480175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72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50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175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2901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862661" algn="l" defTabSz="114506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435193" algn="l" defTabSz="114506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007725" algn="l" defTabSz="114506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580257" algn="l" defTabSz="114506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1BF420-1846-40CB-A75D-91FB6FD06BFF}">
          <p14:sldIdLst>
            <p14:sldId id="421"/>
            <p14:sldId id="473"/>
            <p14:sldId id="474"/>
            <p14:sldId id="478"/>
            <p14:sldId id="479"/>
            <p14:sldId id="480"/>
            <p14:sldId id="476"/>
            <p14:sldId id="4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4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E9D"/>
    <a:srgbClr val="0A5390"/>
    <a:srgbClr val="0033CC"/>
    <a:srgbClr val="0B5B9D"/>
    <a:srgbClr val="005696"/>
    <a:srgbClr val="007AD6"/>
    <a:srgbClr val="4F81BD"/>
    <a:srgbClr val="0A61E0"/>
    <a:srgbClr val="476B81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3890" autoAdjust="0"/>
  </p:normalViewPr>
  <p:slideViewPr>
    <p:cSldViewPr>
      <p:cViewPr varScale="1">
        <p:scale>
          <a:sx n="91" d="100"/>
          <a:sy n="91" d="100"/>
        </p:scale>
        <p:origin x="-834" y="-174"/>
      </p:cViewPr>
      <p:guideLst>
        <p:guide orient="horz" pos="204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1636DE-1758-4D69-BA37-D168024FBF92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613" y="746125"/>
            <a:ext cx="61404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74AB3B-3FEA-4246-A7CD-5BA3832CE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253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506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759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012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2661" algn="l" defTabSz="11450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5193" algn="l" defTabSz="11450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7725" algn="l" defTabSz="11450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0257" algn="l" defTabSz="114506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LEXXX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58126"/>
            <a:ext cx="10693400" cy="60801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r>
              <a:rPr lang="ru-RU" sz="2500" dirty="0">
                <a:latin typeface="Arial Narrow" pitchFamily="34" charset="0"/>
                <a:cs typeface="+mn-cs"/>
              </a:rPr>
              <a:t>О</a:t>
            </a:r>
            <a:r>
              <a:rPr lang="en-US" sz="2500" dirty="0">
                <a:latin typeface="Arial Narrow" pitchFamily="34" charset="0"/>
                <a:cs typeface="+mn-cs"/>
              </a:rPr>
              <a:t>c</a:t>
            </a:r>
            <a:r>
              <a:rPr lang="ru-RU" sz="2500" dirty="0">
                <a:latin typeface="Arial Narrow" pitchFamily="34" charset="0"/>
                <a:cs typeface="+mn-cs"/>
              </a:rPr>
              <a:t>нован 31 августа 2009 года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 Narrow" pitchFamily="34" charset="0"/>
              <a:buNone/>
              <a:defRPr/>
            </a:pPr>
            <a:r>
              <a:rPr lang="ru-RU" sz="2500" dirty="0">
                <a:latin typeface="Arial Narrow" pitchFamily="34" charset="0"/>
                <a:cs typeface="+mn-cs"/>
              </a:rPr>
              <a:t>в соответствии с распоряжением Правительства РФ № 1186-р</a:t>
            </a:r>
            <a:r>
              <a:rPr lang="ru-RU" sz="2500" dirty="0">
                <a:cs typeface="+mn-cs"/>
              </a:rPr>
              <a:t> </a:t>
            </a:r>
            <a:r>
              <a:rPr lang="ru-RU" sz="2500" dirty="0">
                <a:latin typeface="Arial Narrow" pitchFamily="34" charset="0"/>
                <a:cs typeface="+mn-cs"/>
              </a:rPr>
              <a:t>от 19.08.2009 </a:t>
            </a:r>
          </a:p>
        </p:txBody>
      </p:sp>
      <p:grpSp>
        <p:nvGrpSpPr>
          <p:cNvPr id="6" name="Группа 12"/>
          <p:cNvGrpSpPr>
            <a:grpSpLocks noChangeAspect="1"/>
          </p:cNvGrpSpPr>
          <p:nvPr/>
        </p:nvGrpSpPr>
        <p:grpSpPr bwMode="auto">
          <a:xfrm>
            <a:off x="4054581" y="5870160"/>
            <a:ext cx="2584238" cy="374009"/>
            <a:chOff x="3332959" y="6211148"/>
            <a:chExt cx="2478082" cy="443989"/>
          </a:xfrm>
        </p:grpSpPr>
        <p:pic>
          <p:nvPicPr>
            <p:cNvPr id="7" name="Рисунок 9" descr="Рисунок5.w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2959" y="6211148"/>
              <a:ext cx="2478082" cy="443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83295" y="6215897"/>
              <a:ext cx="377409" cy="2492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marL="338138" indent="-338138" defTabSz="449263" eaLnBrk="0" hangingPunct="0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785813" algn="l"/>
                  <a:tab pos="1235075" algn="l"/>
                  <a:tab pos="1684338" algn="l"/>
                  <a:tab pos="2133600" algn="l"/>
                  <a:tab pos="2582863" algn="l"/>
                  <a:tab pos="3032125" algn="l"/>
                  <a:tab pos="3481388" algn="l"/>
                  <a:tab pos="3930650" algn="l"/>
                  <a:tab pos="4379913" algn="l"/>
                  <a:tab pos="4829175" algn="l"/>
                  <a:tab pos="5278438" algn="l"/>
                  <a:tab pos="5727700" algn="l"/>
                  <a:tab pos="6176963" algn="l"/>
                  <a:tab pos="6626225" algn="l"/>
                  <a:tab pos="7075488" algn="l"/>
                  <a:tab pos="7524750" algn="l"/>
                  <a:tab pos="7974013" algn="l"/>
                  <a:tab pos="8423275" algn="l"/>
                  <a:tab pos="8872538" algn="l"/>
                  <a:tab pos="93218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 Narrow" pitchFamily="34" charset="0"/>
                <a:buNone/>
                <a:defRPr/>
              </a:pPr>
              <a:r>
                <a:rPr lang="ru-RU" b="1" dirty="0">
                  <a:solidFill>
                    <a:srgbClr val="5C3232"/>
                  </a:solidFill>
                  <a:cs typeface="+mn-cs"/>
                </a:rPr>
                <a:t>1</a:t>
              </a:r>
            </a:p>
          </p:txBody>
        </p:sp>
      </p:grpSp>
      <p:pic>
        <p:nvPicPr>
          <p:cNvPr id="9" name="Picture 11" descr="C:\LEXXX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84" y="550016"/>
            <a:ext cx="9221202" cy="380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013057"/>
            <a:ext cx="9089390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3672100"/>
            <a:ext cx="7485380" cy="1656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2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0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F305-D894-48EE-82B6-22F3B6230A87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8E70-40F3-46A5-A106-DC7D42B5D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CADF-669C-4BDF-BD6E-8B7306BF6F3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EECD-303F-43F2-A82A-1E10EE7CA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258007"/>
            <a:ext cx="3518055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258010"/>
            <a:ext cx="5977908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356039"/>
            <a:ext cx="3518055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2532" indent="0">
              <a:buNone/>
              <a:defRPr sz="1500"/>
            </a:lvl2pPr>
            <a:lvl3pPr marL="1145064" indent="0">
              <a:buNone/>
              <a:defRPr sz="1300"/>
            </a:lvl3pPr>
            <a:lvl4pPr marL="1717596" indent="0">
              <a:buNone/>
              <a:defRPr sz="1100"/>
            </a:lvl4pPr>
            <a:lvl5pPr marL="2290129" indent="0">
              <a:buNone/>
              <a:defRPr sz="1100"/>
            </a:lvl5pPr>
            <a:lvl6pPr marL="2862661" indent="0">
              <a:buNone/>
              <a:defRPr sz="1100"/>
            </a:lvl6pPr>
            <a:lvl7pPr marL="3435193" indent="0">
              <a:buNone/>
              <a:defRPr sz="1100"/>
            </a:lvl7pPr>
            <a:lvl8pPr marL="4007725" indent="0">
              <a:buNone/>
              <a:defRPr sz="1100"/>
            </a:lvl8pPr>
            <a:lvl9pPr marL="45802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8624-1646-42E4-9ED0-C8452322406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3899-5173-4BFA-BF49-3676D05F8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4536124"/>
            <a:ext cx="6416040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579016"/>
            <a:ext cx="6416040" cy="3888105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2532" indent="0">
              <a:buNone/>
              <a:defRPr sz="3500"/>
            </a:lvl2pPr>
            <a:lvl3pPr marL="1145064" indent="0">
              <a:buNone/>
              <a:defRPr sz="3000"/>
            </a:lvl3pPr>
            <a:lvl4pPr marL="1717596" indent="0">
              <a:buNone/>
              <a:defRPr sz="2500"/>
            </a:lvl4pPr>
            <a:lvl5pPr marL="2290129" indent="0">
              <a:buNone/>
              <a:defRPr sz="2500"/>
            </a:lvl5pPr>
            <a:lvl6pPr marL="2862661" indent="0">
              <a:buNone/>
              <a:defRPr sz="2500"/>
            </a:lvl6pPr>
            <a:lvl7pPr marL="3435193" indent="0">
              <a:buNone/>
              <a:defRPr sz="2500"/>
            </a:lvl7pPr>
            <a:lvl8pPr marL="4007725" indent="0">
              <a:buNone/>
              <a:defRPr sz="2500"/>
            </a:lvl8pPr>
            <a:lvl9pPr marL="4580257" indent="0">
              <a:buNone/>
              <a:defRPr sz="2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071639"/>
            <a:ext cx="6416040" cy="760520"/>
          </a:xfrm>
        </p:spPr>
        <p:txBody>
          <a:bodyPr/>
          <a:lstStyle>
            <a:lvl1pPr marL="0" indent="0">
              <a:buNone/>
              <a:defRPr sz="1800"/>
            </a:lvl1pPr>
            <a:lvl2pPr marL="572532" indent="0">
              <a:buNone/>
              <a:defRPr sz="1500"/>
            </a:lvl2pPr>
            <a:lvl3pPr marL="1145064" indent="0">
              <a:buNone/>
              <a:defRPr sz="1300"/>
            </a:lvl3pPr>
            <a:lvl4pPr marL="1717596" indent="0">
              <a:buNone/>
              <a:defRPr sz="1100"/>
            </a:lvl4pPr>
            <a:lvl5pPr marL="2290129" indent="0">
              <a:buNone/>
              <a:defRPr sz="1100"/>
            </a:lvl5pPr>
            <a:lvl6pPr marL="2862661" indent="0">
              <a:buNone/>
              <a:defRPr sz="1100"/>
            </a:lvl6pPr>
            <a:lvl7pPr marL="3435193" indent="0">
              <a:buNone/>
              <a:defRPr sz="1100"/>
            </a:lvl7pPr>
            <a:lvl8pPr marL="4007725" indent="0">
              <a:buNone/>
              <a:defRPr sz="1100"/>
            </a:lvl8pPr>
            <a:lvl9pPr marL="45802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BE3E-6571-47F4-A762-B387A4900362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792E-7F7F-4DB4-B54A-2BE3FD2DC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BB98-2EE5-4747-B938-1921CCFB480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11FB-AF34-48BC-97FB-FCD7EBD6E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259509"/>
            <a:ext cx="2406015" cy="5529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59509"/>
            <a:ext cx="7039822" cy="5529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9092-BE3D-418A-A8BF-4CE8D23C039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51E9-76A9-4022-883C-44360F2D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1 строка и объект + 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ЗОЛОТ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20"/>
            <a:ext cx="10693400" cy="57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8"/>
          <p:cNvSpPr/>
          <p:nvPr/>
        </p:nvSpPr>
        <p:spPr bwMode="auto">
          <a:xfrm>
            <a:off x="5" y="2"/>
            <a:ext cx="10693399" cy="837023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19"/>
          <p:cNvSpPr/>
          <p:nvPr/>
        </p:nvSpPr>
        <p:spPr bwMode="auto">
          <a:xfrm>
            <a:off x="918936" y="2"/>
            <a:ext cx="53466" cy="675298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5" descr="C:\LEXXX\лого_рад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338" y="108934"/>
            <a:ext cx="5235308" cy="610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28"/>
          <p:cNvSpPr/>
          <p:nvPr/>
        </p:nvSpPr>
        <p:spPr bwMode="auto">
          <a:xfrm rot="5400000">
            <a:off x="5325092" y="-4519286"/>
            <a:ext cx="43220" cy="10693400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53"/>
          <p:cNvGrpSpPr>
            <a:grpSpLocks/>
          </p:cNvGrpSpPr>
          <p:nvPr/>
        </p:nvGrpSpPr>
        <p:grpSpPr bwMode="auto">
          <a:xfrm>
            <a:off x="0" y="6278172"/>
            <a:ext cx="10693400" cy="202005"/>
            <a:chOff x="-2" y="6643711"/>
            <a:chExt cx="9144003" cy="214290"/>
          </a:xfrm>
        </p:grpSpPr>
        <p:sp>
          <p:nvSpPr>
            <p:cNvPr id="10" name="Прямоугольник 31"/>
            <p:cNvSpPr/>
            <p:nvPr/>
          </p:nvSpPr>
          <p:spPr bwMode="auto">
            <a:xfrm rot="5400000">
              <a:off x="4464854" y="2178855"/>
              <a:ext cx="214290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32"/>
            <p:cNvSpPr/>
            <p:nvPr/>
          </p:nvSpPr>
          <p:spPr bwMode="auto">
            <a:xfrm rot="5400000">
              <a:off x="4549141" y="2100234"/>
              <a:ext cx="45719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209933"/>
            <a:ext cx="9624060" cy="673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004534"/>
            <a:ext cx="9624060" cy="405227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70798" y="262010"/>
            <a:ext cx="631208" cy="346008"/>
          </a:xfrm>
        </p:spPr>
        <p:txBody>
          <a:bodyPr/>
          <a:lstStyle>
            <a:lvl1pPr>
              <a:defRPr lang="ru-RU" sz="1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EE698F5-FEEC-41AA-A8BA-0A8C969032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1 строк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8"/>
          <p:cNvSpPr/>
          <p:nvPr/>
        </p:nvSpPr>
        <p:spPr bwMode="auto">
          <a:xfrm>
            <a:off x="5" y="2"/>
            <a:ext cx="10693399" cy="837023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 bwMode="auto">
          <a:xfrm>
            <a:off x="918936" y="2"/>
            <a:ext cx="53466" cy="675298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5" descr="C:\LEXXX\лого_рад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7338" y="108934"/>
            <a:ext cx="5235308" cy="610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28"/>
          <p:cNvSpPr/>
          <p:nvPr/>
        </p:nvSpPr>
        <p:spPr bwMode="auto">
          <a:xfrm rot="5400000">
            <a:off x="5325092" y="-4519286"/>
            <a:ext cx="43220" cy="10693400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53"/>
          <p:cNvGrpSpPr>
            <a:grpSpLocks/>
          </p:cNvGrpSpPr>
          <p:nvPr/>
        </p:nvGrpSpPr>
        <p:grpSpPr bwMode="auto">
          <a:xfrm>
            <a:off x="0" y="6278172"/>
            <a:ext cx="10693400" cy="202005"/>
            <a:chOff x="-2" y="6643711"/>
            <a:chExt cx="9144003" cy="214290"/>
          </a:xfrm>
        </p:grpSpPr>
        <p:sp>
          <p:nvSpPr>
            <p:cNvPr id="9" name="Прямоугольник 31"/>
            <p:cNvSpPr/>
            <p:nvPr/>
          </p:nvSpPr>
          <p:spPr bwMode="auto">
            <a:xfrm rot="5400000">
              <a:off x="4464854" y="2178855"/>
              <a:ext cx="214290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32"/>
            <p:cNvSpPr/>
            <p:nvPr/>
          </p:nvSpPr>
          <p:spPr bwMode="auto">
            <a:xfrm rot="5400000">
              <a:off x="4549141" y="2100234"/>
              <a:ext cx="45719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209933"/>
            <a:ext cx="9624060" cy="673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004534"/>
            <a:ext cx="9624060" cy="405227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70798" y="262010"/>
            <a:ext cx="631208" cy="346008"/>
          </a:xfrm>
        </p:spPr>
        <p:txBody>
          <a:bodyPr/>
          <a:lstStyle>
            <a:lvl1pPr>
              <a:defRPr lang="ru-RU" sz="1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EC7FC66-D957-472D-A076-4E3D9836639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2 строки и объект + 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ЗОЛОТ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20"/>
            <a:ext cx="10693400" cy="57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8"/>
          <p:cNvSpPr/>
          <p:nvPr/>
        </p:nvSpPr>
        <p:spPr bwMode="auto">
          <a:xfrm>
            <a:off x="5" y="2"/>
            <a:ext cx="10693399" cy="837023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19"/>
          <p:cNvSpPr/>
          <p:nvPr/>
        </p:nvSpPr>
        <p:spPr bwMode="auto">
          <a:xfrm>
            <a:off x="918936" y="2"/>
            <a:ext cx="53466" cy="675298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5" descr="C:\LEXXX\лого_рад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338" y="108934"/>
            <a:ext cx="5235308" cy="610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28"/>
          <p:cNvSpPr/>
          <p:nvPr/>
        </p:nvSpPr>
        <p:spPr bwMode="auto">
          <a:xfrm rot="5400000">
            <a:off x="5325092" y="-4519286"/>
            <a:ext cx="43220" cy="10693400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53"/>
          <p:cNvGrpSpPr>
            <a:grpSpLocks/>
          </p:cNvGrpSpPr>
          <p:nvPr/>
        </p:nvGrpSpPr>
        <p:grpSpPr bwMode="auto">
          <a:xfrm>
            <a:off x="0" y="6278172"/>
            <a:ext cx="10693400" cy="202005"/>
            <a:chOff x="-2" y="6643711"/>
            <a:chExt cx="9144003" cy="214290"/>
          </a:xfrm>
        </p:grpSpPr>
        <p:sp>
          <p:nvSpPr>
            <p:cNvPr id="10" name="Прямоугольник 31"/>
            <p:cNvSpPr/>
            <p:nvPr/>
          </p:nvSpPr>
          <p:spPr bwMode="auto">
            <a:xfrm rot="5400000">
              <a:off x="4464854" y="2178855"/>
              <a:ext cx="214290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32"/>
            <p:cNvSpPr/>
            <p:nvPr/>
          </p:nvSpPr>
          <p:spPr bwMode="auto">
            <a:xfrm rot="5400000">
              <a:off x="4549141" y="2100234"/>
              <a:ext cx="45719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209933"/>
            <a:ext cx="9624060" cy="950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358783"/>
            <a:ext cx="9624060" cy="369802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70798" y="262010"/>
            <a:ext cx="631208" cy="346008"/>
          </a:xfrm>
        </p:spPr>
        <p:txBody>
          <a:bodyPr/>
          <a:lstStyle>
            <a:lvl1pPr>
              <a:defRPr lang="ru-RU" sz="1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38DC20-136B-49AE-9129-0C8EA359FA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2 строки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8"/>
          <p:cNvSpPr/>
          <p:nvPr/>
        </p:nvSpPr>
        <p:spPr bwMode="auto">
          <a:xfrm>
            <a:off x="5" y="2"/>
            <a:ext cx="10693399" cy="837023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 bwMode="auto">
          <a:xfrm>
            <a:off x="918936" y="2"/>
            <a:ext cx="53466" cy="675298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5" descr="C:\LEXXX\лого_рад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7338" y="108934"/>
            <a:ext cx="5235308" cy="610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28"/>
          <p:cNvSpPr/>
          <p:nvPr/>
        </p:nvSpPr>
        <p:spPr bwMode="auto">
          <a:xfrm rot="5400000">
            <a:off x="5325092" y="-4519286"/>
            <a:ext cx="43220" cy="10693400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" name="Группа 53"/>
          <p:cNvGrpSpPr>
            <a:grpSpLocks/>
          </p:cNvGrpSpPr>
          <p:nvPr/>
        </p:nvGrpSpPr>
        <p:grpSpPr bwMode="auto">
          <a:xfrm>
            <a:off x="0" y="6278172"/>
            <a:ext cx="10693400" cy="202005"/>
            <a:chOff x="-2" y="6643711"/>
            <a:chExt cx="9144003" cy="214290"/>
          </a:xfrm>
        </p:grpSpPr>
        <p:sp>
          <p:nvSpPr>
            <p:cNvPr id="9" name="Прямоугольник 31"/>
            <p:cNvSpPr/>
            <p:nvPr/>
          </p:nvSpPr>
          <p:spPr bwMode="auto">
            <a:xfrm rot="5400000">
              <a:off x="4464854" y="2178855"/>
              <a:ext cx="214290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32"/>
            <p:cNvSpPr/>
            <p:nvPr/>
          </p:nvSpPr>
          <p:spPr bwMode="auto">
            <a:xfrm rot="5400000">
              <a:off x="4549141" y="2100234"/>
              <a:ext cx="45719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209933"/>
            <a:ext cx="9624060" cy="950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670" y="2358783"/>
            <a:ext cx="9624060" cy="369802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70798" y="262010"/>
            <a:ext cx="631208" cy="346008"/>
          </a:xfrm>
        </p:spPr>
        <p:txBody>
          <a:bodyPr/>
          <a:lstStyle>
            <a:lvl1pPr>
              <a:defRPr lang="ru-RU" sz="18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AF69F5-AC80-442F-B4EF-B680D1CC77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 descr="ЗОЛОТ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20"/>
            <a:ext cx="10693400" cy="576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8"/>
          <p:cNvSpPr/>
          <p:nvPr/>
        </p:nvSpPr>
        <p:spPr bwMode="auto">
          <a:xfrm>
            <a:off x="5" y="2"/>
            <a:ext cx="10693399" cy="837023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19"/>
          <p:cNvSpPr/>
          <p:nvPr/>
        </p:nvSpPr>
        <p:spPr bwMode="auto">
          <a:xfrm>
            <a:off x="918936" y="2"/>
            <a:ext cx="53466" cy="675298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5" descr="C:\LEXXX\лого_рад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7338" y="108934"/>
            <a:ext cx="5235308" cy="61072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Прямоугольник 28"/>
          <p:cNvSpPr/>
          <p:nvPr/>
        </p:nvSpPr>
        <p:spPr bwMode="auto">
          <a:xfrm rot="5400000">
            <a:off x="5325092" y="-4519286"/>
            <a:ext cx="43220" cy="10693400"/>
          </a:xfrm>
          <a:prstGeom prst="rect">
            <a:avLst/>
          </a:prstGeom>
          <a:gradFill flip="none" rotWithShape="1">
            <a:gsLst>
              <a:gs pos="41000">
                <a:srgbClr val="FBE4AE">
                  <a:alpha val="86000"/>
                </a:srgbClr>
              </a:gs>
              <a:gs pos="57000">
                <a:srgbClr val="BD922A">
                  <a:alpha val="24000"/>
                </a:srgbClr>
              </a:gs>
              <a:gs pos="21001">
                <a:srgbClr val="BD922A"/>
              </a:gs>
              <a:gs pos="0">
                <a:srgbClr val="FBE4AE"/>
              </a:gs>
              <a:gs pos="19000">
                <a:srgbClr val="BD922A"/>
              </a:gs>
              <a:gs pos="88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800000" scaled="0"/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2"/>
          </a:lnRef>
          <a:fillRef idx="1001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4507" tIns="57253" rIns="114507" bIns="5725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53"/>
          <p:cNvGrpSpPr>
            <a:grpSpLocks/>
          </p:cNvGrpSpPr>
          <p:nvPr/>
        </p:nvGrpSpPr>
        <p:grpSpPr bwMode="auto">
          <a:xfrm>
            <a:off x="0" y="6278172"/>
            <a:ext cx="10693400" cy="202005"/>
            <a:chOff x="-2" y="6643711"/>
            <a:chExt cx="9144003" cy="214290"/>
          </a:xfrm>
        </p:grpSpPr>
        <p:sp>
          <p:nvSpPr>
            <p:cNvPr id="10" name="Прямоугольник 31"/>
            <p:cNvSpPr/>
            <p:nvPr/>
          </p:nvSpPr>
          <p:spPr bwMode="auto">
            <a:xfrm rot="5400000">
              <a:off x="4464854" y="2178855"/>
              <a:ext cx="214290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32"/>
            <p:cNvSpPr/>
            <p:nvPr/>
          </p:nvSpPr>
          <p:spPr bwMode="auto">
            <a:xfrm rot="5400000">
              <a:off x="4549141" y="2100234"/>
              <a:ext cx="45719" cy="9144001"/>
            </a:xfrm>
            <a:prstGeom prst="rect">
              <a:avLst/>
            </a:prstGeom>
            <a:gradFill flip="none" rotWithShape="1">
              <a:gsLst>
                <a:gs pos="41000">
                  <a:srgbClr val="FBE4AE">
                    <a:alpha val="86000"/>
                  </a:srgbClr>
                </a:gs>
                <a:gs pos="57000">
                  <a:srgbClr val="BD922A">
                    <a:alpha val="24000"/>
                  </a:srgbClr>
                </a:gs>
                <a:gs pos="21001">
                  <a:srgbClr val="BD922A"/>
                </a:gs>
                <a:gs pos="0">
                  <a:srgbClr val="FBE4AE"/>
                </a:gs>
                <a:gs pos="19000">
                  <a:srgbClr val="BD922A"/>
                </a:gs>
                <a:gs pos="88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138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0"/>
            </a:effectLst>
          </p:spPr>
          <p:style>
            <a:lnRef idx="0">
              <a:schemeClr val="accent2"/>
            </a:lnRef>
            <a:fillRef idx="1001">
              <a:schemeClr val="l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Номер слайда 5"/>
          <p:cNvSpPr txBox="1">
            <a:spLocks/>
          </p:cNvSpPr>
          <p:nvPr/>
        </p:nvSpPr>
        <p:spPr>
          <a:xfrm>
            <a:off x="170798" y="262010"/>
            <a:ext cx="631208" cy="346008"/>
          </a:xfrm>
          <a:prstGeom prst="rect">
            <a:avLst/>
          </a:prstGeom>
        </p:spPr>
        <p:txBody>
          <a:bodyPr lIns="114507" tIns="57253" rIns="114507" bIns="57253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lang="ru-RU" sz="140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453455E-25B4-4880-AC2A-31C263ED204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164114"/>
            <a:ext cx="9089390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2746575"/>
            <a:ext cx="9089390" cy="141753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253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50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75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0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26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351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077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02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A59C-13E7-48ED-B494-C59F5755A3A5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9AE0-E66D-4409-A7DA-67A61431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512043"/>
            <a:ext cx="4722918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512043"/>
            <a:ext cx="4722918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0CC9-A4C6-403F-B2A9-5FD8C9302B07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8C4C-0885-4DFE-81CA-815575B0B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450540"/>
            <a:ext cx="4724775" cy="6045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532" indent="0">
              <a:buNone/>
              <a:defRPr sz="2500" b="1"/>
            </a:lvl2pPr>
            <a:lvl3pPr marL="1145064" indent="0">
              <a:buNone/>
              <a:defRPr sz="2300" b="1"/>
            </a:lvl3pPr>
            <a:lvl4pPr marL="1717596" indent="0">
              <a:buNone/>
              <a:defRPr sz="2000" b="1"/>
            </a:lvl4pPr>
            <a:lvl5pPr marL="2290129" indent="0">
              <a:buNone/>
              <a:defRPr sz="2000" b="1"/>
            </a:lvl5pPr>
            <a:lvl6pPr marL="2862661" indent="0">
              <a:buNone/>
              <a:defRPr sz="2000" b="1"/>
            </a:lvl6pPr>
            <a:lvl7pPr marL="3435193" indent="0">
              <a:buNone/>
              <a:defRPr sz="2000" b="1"/>
            </a:lvl7pPr>
            <a:lvl8pPr marL="4007725" indent="0">
              <a:buNone/>
              <a:defRPr sz="2000" b="1"/>
            </a:lvl8pPr>
            <a:lvl9pPr marL="4580257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2" y="2055056"/>
            <a:ext cx="4724775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450540"/>
            <a:ext cx="4726631" cy="6045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2532" indent="0">
              <a:buNone/>
              <a:defRPr sz="2500" b="1"/>
            </a:lvl2pPr>
            <a:lvl3pPr marL="1145064" indent="0">
              <a:buNone/>
              <a:defRPr sz="2300" b="1"/>
            </a:lvl3pPr>
            <a:lvl4pPr marL="1717596" indent="0">
              <a:buNone/>
              <a:defRPr sz="2000" b="1"/>
            </a:lvl4pPr>
            <a:lvl5pPr marL="2290129" indent="0">
              <a:buNone/>
              <a:defRPr sz="2000" b="1"/>
            </a:lvl5pPr>
            <a:lvl6pPr marL="2862661" indent="0">
              <a:buNone/>
              <a:defRPr sz="2000" b="1"/>
            </a:lvl6pPr>
            <a:lvl7pPr marL="3435193" indent="0">
              <a:buNone/>
              <a:defRPr sz="2000" b="1"/>
            </a:lvl7pPr>
            <a:lvl8pPr marL="4007725" indent="0">
              <a:buNone/>
              <a:defRPr sz="2000" b="1"/>
            </a:lvl8pPr>
            <a:lvl9pPr marL="4580257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055056"/>
            <a:ext cx="4726631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E0C9-9468-4822-893E-09F6C6A336A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4039-1754-4063-AA89-7ADBF2A3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7D3A1-F6EA-4B34-9A24-DD533FC63F4E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FE64-EA74-43F8-B683-3653E514A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260007"/>
            <a:ext cx="9624060" cy="10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507" tIns="57253" rIns="114507" bIns="57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12044"/>
            <a:ext cx="9624060" cy="42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507" tIns="57253" rIns="114507" bIns="57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6006165"/>
            <a:ext cx="2495127" cy="346008"/>
          </a:xfrm>
          <a:prstGeom prst="rect">
            <a:avLst/>
          </a:prstGeom>
        </p:spPr>
        <p:txBody>
          <a:bodyPr vert="horz" lIns="114507" tIns="57253" rIns="114507" bIns="572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EA47E-96D1-4D1A-9240-940533A55699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6006165"/>
            <a:ext cx="3386243" cy="346008"/>
          </a:xfrm>
          <a:prstGeom prst="rect">
            <a:avLst/>
          </a:prstGeom>
        </p:spPr>
        <p:txBody>
          <a:bodyPr vert="horz" lIns="114507" tIns="57253" rIns="114507" bIns="572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6006165"/>
            <a:ext cx="2495127" cy="346008"/>
          </a:xfrm>
          <a:prstGeom prst="rect">
            <a:avLst/>
          </a:prstGeom>
        </p:spPr>
        <p:txBody>
          <a:bodyPr vert="horz" lIns="114507" tIns="57253" rIns="114507" bIns="572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5488C2-501E-486C-A543-E8F63423E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19" r:id="rId12"/>
    <p:sldLayoutId id="2147485120" r:id="rId13"/>
    <p:sldLayoutId id="21474851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253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506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759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9012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9399" indent="-42939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0364" indent="-35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1330" indent="-2862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3863" indent="-2862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6395" indent="-2862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8927" indent="-286266" algn="l" defTabSz="11450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1459" indent="-286266" algn="l" defTabSz="11450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93991" indent="-286266" algn="l" defTabSz="11450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523" indent="-286266" algn="l" defTabSz="11450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2532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5064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7596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129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2661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5193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7725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0257" algn="l" defTabSz="114506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6212" y="287759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1"/>
            <a:ext cx="8782819" cy="15006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ПРОДАЖА 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прав 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требований) </a:t>
            </a:r>
            <a:endParaRPr lang="ru-RU" sz="3000" b="1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ОАО «Сбербанк России» к ОАО «Птицефабрика «</a:t>
            </a:r>
            <a:r>
              <a:rPr lang="ru-RU" sz="3000" b="1" dirty="0" smtClean="0">
                <a:solidFill>
                  <a:schemeClr val="bg1"/>
                </a:solidFill>
                <a:latin typeface="+mj-lt"/>
              </a:rPr>
              <a:t>Среднеуральская»</a:t>
            </a:r>
            <a:endParaRPr lang="ru-RU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1453818"/>
            <a:ext cx="10693400" cy="436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\\Egorova\tf-rad\!!Сбербанк_залоговые\!!Проекты по залоговому-банкротному имущ\03-2015_Птицефабрика Среднеуральская\Фото\Главна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91" y="1453818"/>
            <a:ext cx="6577292" cy="43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018" y="883220"/>
            <a:ext cx="10555364" cy="48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>
              <a:lnSpc>
                <a:spcPct val="110000"/>
              </a:lnSpc>
            </a:pP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Продаже </a:t>
            </a:r>
            <a:r>
              <a:rPr lang="ru-RU" sz="1600" i="1" dirty="0">
                <a:latin typeface="+mj-lt"/>
              </a:rPr>
              <a:t>на торгах подлежат Права (требования</a:t>
            </a:r>
            <a:r>
              <a:rPr lang="ru-RU" sz="1600" i="1" dirty="0" smtClean="0">
                <a:latin typeface="+mj-lt"/>
              </a:rPr>
              <a:t>),  возникшие </a:t>
            </a:r>
            <a:r>
              <a:rPr lang="ru-RU" sz="1600" i="1" dirty="0">
                <a:latin typeface="+mj-lt"/>
              </a:rPr>
              <a:t>на основании следующих </a:t>
            </a:r>
            <a:r>
              <a:rPr lang="ru-RU" sz="1600" i="1" dirty="0" smtClean="0">
                <a:latin typeface="+mj-lt"/>
              </a:rPr>
              <a:t>договоров:</a:t>
            </a:r>
            <a:endParaRPr lang="ru-RU" sz="1600" i="1" dirty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Генеральное </a:t>
            </a: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соглашение об открытии возобновляемой рамочной кредитной линии</a:t>
            </a:r>
            <a:r>
              <a:rPr lang="ru-RU" sz="1600" i="1" dirty="0">
                <a:latin typeface="+mj-lt"/>
              </a:rPr>
              <a:t> № 01825 от 22.09.2011;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Договоров об открытии невозобновляемой кредитной линии (Кредитные договора) </a:t>
            </a:r>
            <a:r>
              <a:rPr lang="ru-RU" sz="1600" i="1" dirty="0" smtClean="0">
                <a:latin typeface="+mj-lt"/>
              </a:rPr>
              <a:t>: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02216 от 20.11.2012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20.02.2014г.;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02285 от 13.02.2013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20.02.2014г.;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02286 от 13.02.2013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20.02.2014г.;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02287 от 13.02.2013 в редакции </a:t>
            </a:r>
            <a:r>
              <a:rPr lang="ru-RU" sz="1600" i="1" dirty="0" smtClean="0">
                <a:latin typeface="+mj-lt"/>
              </a:rPr>
              <a:t>20.02.2014г</a:t>
            </a:r>
            <a:r>
              <a:rPr lang="ru-RU" sz="1600" i="1" dirty="0">
                <a:latin typeface="+mj-lt"/>
              </a:rPr>
              <a:t>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02308 от 27.03.2013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20.02.2014г.;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02342 от 14.05.2013г.;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02367 от 20.06.2013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19.02.2014г.;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 </a:t>
            </a:r>
            <a:r>
              <a:rPr lang="ru-RU" sz="1600" i="1" dirty="0">
                <a:latin typeface="+mj-lt"/>
              </a:rPr>
              <a:t>02376 от 10.07.2013г.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Договоров Ипотеки: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№</a:t>
            </a:r>
            <a:r>
              <a:rPr lang="ru-RU" sz="1600" i="1" dirty="0">
                <a:latin typeface="+mj-lt"/>
              </a:rPr>
              <a:t>12422 от 02.02.2012 в редакции </a:t>
            </a:r>
            <a:r>
              <a:rPr lang="ru-RU" sz="1600" i="1" dirty="0" smtClean="0">
                <a:latin typeface="+mj-lt"/>
              </a:rPr>
              <a:t>от </a:t>
            </a:r>
            <a:r>
              <a:rPr lang="ru-RU" sz="1600" i="1" dirty="0">
                <a:latin typeface="+mj-lt"/>
              </a:rPr>
              <a:t>27.02.2014; </a:t>
            </a:r>
            <a:endParaRPr lang="ru-RU" sz="1600" i="1" dirty="0" smtClean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 </a:t>
            </a:r>
            <a:r>
              <a:rPr lang="ru-RU" sz="1600" i="1" dirty="0">
                <a:latin typeface="+mj-lt"/>
              </a:rPr>
              <a:t>№13231 от 27.02.2014.</a:t>
            </a:r>
          </a:p>
          <a:p>
            <a:pPr marL="0" lvl="1" indent="358775" eaLnBrk="0" hangingPunct="0">
              <a:lnSpc>
                <a:spcPct val="110000"/>
              </a:lnSpc>
              <a:buFont typeface="Arial" charset="0"/>
              <a:buNone/>
            </a:pPr>
            <a:r>
              <a:rPr lang="ru-RU" sz="1600" i="1" dirty="0">
                <a:latin typeface="+mj-lt"/>
              </a:rPr>
              <a:t>В отношении должника имеется вступившее в законную </a:t>
            </a:r>
            <a:r>
              <a:rPr lang="ru-RU" sz="1600" i="1" dirty="0" smtClean="0">
                <a:latin typeface="+mj-lt"/>
              </a:rPr>
              <a:t>силу </a:t>
            </a:r>
            <a:r>
              <a:rPr lang="ru-RU" sz="1600" i="1" dirty="0">
                <a:latin typeface="+mj-lt"/>
              </a:rPr>
              <a:t>решение Арбитражного </a:t>
            </a:r>
            <a:r>
              <a:rPr lang="ru-RU" sz="1600" i="1" dirty="0" smtClean="0">
                <a:latin typeface="+mj-lt"/>
              </a:rPr>
              <a:t>суда Свердловской области  от 30.09.2014 по делу №А60-21732/2014.</a:t>
            </a:r>
            <a:endParaRPr lang="ru-RU" sz="1600" i="1" dirty="0">
              <a:latin typeface="+mj-lt"/>
            </a:endParaRPr>
          </a:p>
          <a:p>
            <a:pPr marL="0" lvl="1" eaLnBrk="0" hangingPunct="0">
              <a:buFont typeface="Arial" charset="0"/>
              <a:buNone/>
            </a:pPr>
            <a:r>
              <a:rPr lang="ru-RU" sz="2000" b="1" dirty="0" smtClean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06139" y="263117"/>
            <a:ext cx="8424937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Описание предмета торгов</a:t>
            </a:r>
          </a:p>
        </p:txBody>
      </p:sp>
    </p:spTree>
    <p:extLst>
      <p:ext uri="{BB962C8B-B14F-4D97-AF65-F5344CB8AC3E}">
        <p14:creationId xmlns:p14="http://schemas.microsoft.com/office/powerpoint/2010/main" val="1690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6291" y="2558975"/>
            <a:ext cx="10529073" cy="29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>
              <a:lnSpc>
                <a:spcPct val="110000"/>
              </a:lnSpc>
            </a:pPr>
            <a:r>
              <a:rPr lang="ru-RU" sz="1400" i="1" dirty="0" smtClean="0"/>
              <a:t>Заложенное имущество является частью имущественного комплекса Среднеуральской птицефабрики</a:t>
            </a:r>
            <a:r>
              <a:rPr lang="ru-RU" sz="1200" i="1" dirty="0" smtClean="0"/>
              <a:t>.</a:t>
            </a:r>
          </a:p>
          <a:p>
            <a:pPr indent="358775">
              <a:lnSpc>
                <a:spcPct val="110000"/>
              </a:lnSpc>
            </a:pPr>
            <a:endParaRPr lang="ru-RU" sz="1200" i="1" dirty="0"/>
          </a:p>
          <a:p>
            <a:pPr indent="358775">
              <a:lnSpc>
                <a:spcPct val="110000"/>
              </a:lnSpc>
            </a:pPr>
            <a:endParaRPr lang="ru-RU" sz="1200" i="1" dirty="0" smtClean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2590" y="148042"/>
            <a:ext cx="8564619" cy="51573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+mj-lt"/>
              </a:rPr>
              <a:t>Активы находящиеся в залоге у ОАО «Сбербанк России»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5301"/>
              </p:ext>
            </p:extLst>
          </p:nvPr>
        </p:nvGraphicFramePr>
        <p:xfrm>
          <a:off x="139563" y="931297"/>
          <a:ext cx="10390251" cy="152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546"/>
                <a:gridCol w="2873288"/>
                <a:gridCol w="3463417"/>
              </a:tblGrid>
              <a:tr h="289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Собственник</a:t>
                      </a:r>
                      <a:endParaRPr lang="ru-RU" sz="1600" dirty="0"/>
                    </a:p>
                  </a:txBody>
                  <a:tcPr/>
                </a:tc>
              </a:tr>
              <a:tr h="547624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40 нежилых отдельно стоящих зданий - птичников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Свердловская область, 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г. Среднеуральск, 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ул. Советская, д.110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ОАО «Птицефабрика «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Среднеуральская»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85566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charset="0"/>
                        </a:rPr>
                        <a:t>Земельный участок площадью 112 Га</a:t>
                      </a:r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Свердловская область, 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г. Среднеуральск, </a:t>
                      </a: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ул. Советская, д.110</a:t>
                      </a:r>
                    </a:p>
                    <a:p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50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ОАО «Птицефабрика «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Среднеуральская»</a:t>
                      </a:r>
                      <a:endParaRPr lang="ru-RU" sz="12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endParaRPr lang="ru-RU" sz="120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590" y="3240088"/>
            <a:ext cx="6973240" cy="249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10000"/>
              </a:lnSpc>
            </a:pPr>
            <a:r>
              <a:rPr lang="ru-RU" sz="1300" b="1" i="1" dirty="0">
                <a:solidFill>
                  <a:srgbClr val="0033CC"/>
                </a:solidFill>
              </a:rPr>
              <a:t>Для справки: </a:t>
            </a:r>
          </a:p>
          <a:p>
            <a:pPr indent="358775">
              <a:lnSpc>
                <a:spcPct val="110000"/>
              </a:lnSpc>
            </a:pPr>
            <a:r>
              <a:rPr lang="ru-RU" sz="1300" b="1" i="1" dirty="0">
                <a:solidFill>
                  <a:srgbClr val="0033CC"/>
                </a:solidFill>
              </a:rPr>
              <a:t>Среднеуральская птицефабрика </a:t>
            </a:r>
            <a:r>
              <a:rPr lang="ru-RU" sz="1300" i="1" dirty="0"/>
              <a:t>– первое предприятие в Свердловской области по производству мяса птицы, построенное в 1973 году.</a:t>
            </a:r>
          </a:p>
          <a:p>
            <a:pPr indent="358775">
              <a:lnSpc>
                <a:spcPct val="110000"/>
              </a:lnSpc>
            </a:pPr>
            <a:r>
              <a:rPr lang="ru-RU" sz="1300" i="1" dirty="0"/>
              <a:t>В настоящее время мощность птицефабрики – 9,2 млн бройлеров, производство мяса птицы в живом весе </a:t>
            </a:r>
            <a:r>
              <a:rPr lang="ru-RU" sz="1300" i="1" dirty="0" smtClean="0"/>
              <a:t>19 </a:t>
            </a:r>
            <a:r>
              <a:rPr lang="ru-RU" sz="1300" i="1" dirty="0"/>
              <a:t>000 т. Ассортимент – свыше 130 наименований продукции.</a:t>
            </a:r>
          </a:p>
          <a:p>
            <a:pPr indent="358775">
              <a:lnSpc>
                <a:spcPct val="110000"/>
              </a:lnSpc>
            </a:pPr>
            <a:r>
              <a:rPr lang="ru-RU" sz="1300" i="1" dirty="0"/>
              <a:t>На территории птицефабрики находятся 3 корпуса ремонтного молодняка, 8 корпусов маточного стада, инкубаторий , 33 корпуса бройлеров, ветеринарная и зоолаборатории, убойный и колбасный цеха, кормоцех.</a:t>
            </a:r>
          </a:p>
          <a:p>
            <a:pPr indent="358775">
              <a:lnSpc>
                <a:spcPct val="110000"/>
              </a:lnSpc>
            </a:pPr>
            <a:r>
              <a:rPr lang="ru-RU" sz="1300" b="1" i="1" dirty="0">
                <a:solidFill>
                  <a:srgbClr val="0033CC"/>
                </a:solidFill>
              </a:rPr>
              <a:t>Направления деятельности</a:t>
            </a:r>
            <a:r>
              <a:rPr lang="ru-RU" sz="1300" i="1" dirty="0"/>
              <a:t>: выращивание бройлеров, производство куриных полуфабрикатов, субпродуктов, колбасных и запеченных изделий, деликатесов.</a:t>
            </a:r>
          </a:p>
        </p:txBody>
      </p:sp>
      <p:pic>
        <p:nvPicPr>
          <p:cNvPr id="11" name="Picture 4" descr="\\Egorova\tf-rad\!!Сбербанк_залоговые\!!Проекты по залоговому-банкротному имущ\03-2015_Птицефабрика Среднеуральская\Фото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30" y="3131529"/>
            <a:ext cx="3509534" cy="23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018" y="883220"/>
            <a:ext cx="6213786" cy="444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>
              <a:lnSpc>
                <a:spcPct val="110000"/>
              </a:lnSpc>
            </a:pPr>
            <a:endParaRPr lang="ru-RU" sz="1600" b="1" i="1" dirty="0" smtClean="0">
              <a:solidFill>
                <a:srgbClr val="0033CC"/>
              </a:solidFill>
              <a:latin typeface="+mj-lt"/>
            </a:endParaRPr>
          </a:p>
          <a:p>
            <a:pPr indent="358775">
              <a:lnSpc>
                <a:spcPct val="110000"/>
              </a:lnSpc>
            </a:pPr>
            <a:endParaRPr lang="ru-RU" sz="1600" b="1" i="1" dirty="0">
              <a:solidFill>
                <a:srgbClr val="0033CC"/>
              </a:solidFill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1. Земельный участок, расположенный по адресу:</a:t>
            </a:r>
          </a:p>
          <a:p>
            <a:pPr>
              <a:lnSpc>
                <a:spcPct val="110000"/>
              </a:lnSpc>
            </a:pPr>
            <a:r>
              <a:rPr lang="ru-RU" sz="1500" i="1" dirty="0" smtClean="0">
                <a:latin typeface="+mj-lt"/>
              </a:rPr>
              <a:t> </a:t>
            </a:r>
            <a:r>
              <a:rPr lang="ru-RU" sz="1600" i="1" dirty="0" smtClean="0">
                <a:latin typeface="+mj-lt"/>
              </a:rPr>
              <a:t>Свердловская </a:t>
            </a:r>
            <a:r>
              <a:rPr lang="ru-RU" sz="1600" i="1" dirty="0">
                <a:latin typeface="+mj-lt"/>
              </a:rPr>
              <a:t>область, г. Среднеуральск,  </a:t>
            </a:r>
            <a:r>
              <a:rPr lang="ru-RU" sz="1600" i="1" dirty="0" smtClean="0">
                <a:latin typeface="+mj-lt"/>
              </a:rPr>
              <a:t>ул</a:t>
            </a:r>
            <a:r>
              <a:rPr lang="ru-RU" sz="1600" i="1" dirty="0">
                <a:latin typeface="+mj-lt"/>
              </a:rPr>
              <a:t>. Советская, д.110.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 Разрешенное использование – производственная база.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Категория земель – земли сельскохозяйственного назначения.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Рельеф земельного участка – ровный. В непосредственной </a:t>
            </a:r>
          </a:p>
          <a:p>
            <a:pPr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близости  расположены промышленные объекты.</a:t>
            </a:r>
          </a:p>
          <a:p>
            <a:pPr indent="358775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Общая площадь </a:t>
            </a:r>
            <a:r>
              <a:rPr lang="ru-RU" sz="1600" i="1" dirty="0" smtClean="0">
                <a:latin typeface="+mj-lt"/>
              </a:rPr>
              <a:t>1 120 000 кв.м.</a:t>
            </a:r>
          </a:p>
          <a:p>
            <a:pPr indent="358775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Кадастровый </a:t>
            </a: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номер</a:t>
            </a: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1600" i="1" dirty="0">
                <a:latin typeface="+mj-lt"/>
              </a:rPr>
              <a:t>66:62:0504007:0009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На участке имеются все коммуникации  (электроснабжение, газоснабжение, водоснабжение, канализация, связь)</a:t>
            </a:r>
            <a:endParaRPr lang="ru-RU" sz="1600" i="1" dirty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Местоположение – отличное, птицефабрика  распложена </a:t>
            </a:r>
            <a:r>
              <a:rPr lang="ru-RU" sz="1600" i="1" dirty="0" smtClean="0">
                <a:latin typeface="+mj-lt"/>
              </a:rPr>
              <a:t>на </a:t>
            </a:r>
            <a:r>
              <a:rPr lang="ru-RU" sz="1600" i="1" dirty="0">
                <a:latin typeface="+mj-lt"/>
              </a:rPr>
              <a:t>въезде в город Среднеуральск  на расстоянии 13 км. </a:t>
            </a:r>
            <a:r>
              <a:rPr lang="ru-RU" sz="1600" i="1" dirty="0" smtClean="0">
                <a:latin typeface="+mj-lt"/>
              </a:rPr>
              <a:t>от Екатеринбурга </a:t>
            </a:r>
            <a:r>
              <a:rPr lang="ru-RU" sz="1600" i="1" dirty="0">
                <a:latin typeface="+mj-lt"/>
              </a:rPr>
              <a:t>по </a:t>
            </a:r>
            <a:r>
              <a:rPr lang="ru-RU" sz="1600" i="1" dirty="0" err="1">
                <a:latin typeface="+mj-lt"/>
              </a:rPr>
              <a:t>Серовскому</a:t>
            </a:r>
            <a:r>
              <a:rPr lang="ru-RU" sz="1600" i="1" dirty="0">
                <a:latin typeface="+mj-lt"/>
              </a:rPr>
              <a:t> тракту (Р-352).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Транспортная доступность – хорошая (1 км до </a:t>
            </a:r>
            <a:r>
              <a:rPr lang="ru-RU" sz="1600" i="1" dirty="0" err="1">
                <a:latin typeface="+mj-lt"/>
              </a:rPr>
              <a:t>Серовского</a:t>
            </a:r>
            <a:r>
              <a:rPr lang="ru-RU" sz="1600" i="1" dirty="0">
                <a:latin typeface="+mj-lt"/>
              </a:rPr>
              <a:t> тр</a:t>
            </a:r>
            <a:r>
              <a:rPr lang="ru-RU" sz="1600" i="1" dirty="0" smtClean="0">
                <a:latin typeface="+mj-lt"/>
              </a:rPr>
              <a:t>.)</a:t>
            </a:r>
            <a:endParaRPr lang="ru-RU" sz="1600" i="1" dirty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200" b="1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indent="358775">
              <a:lnSpc>
                <a:spcPct val="110000"/>
              </a:lnSpc>
            </a:pPr>
            <a:r>
              <a:rPr lang="ru-RU" sz="1200" b="1" i="1" dirty="0"/>
              <a:t> </a:t>
            </a:r>
            <a:r>
              <a:rPr lang="ru-RU" sz="1200" b="1" i="1" dirty="0" smtClean="0"/>
              <a:t>                                                                                                                     </a:t>
            </a:r>
            <a:endParaRPr lang="ru-RU" sz="1600" b="1" i="1" dirty="0">
              <a:latin typeface="+mj-lt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9018" y="148042"/>
            <a:ext cx="8568191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Описание заложенного имущества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 descr="C:\Users\Дмитрий\Downloads\пк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98" y="883220"/>
            <a:ext cx="4473084" cy="36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945021" y="4608239"/>
            <a:ext cx="33843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1600" b="1" i="1" dirty="0" smtClean="0">
                <a:latin typeface="+mj-lt"/>
              </a:rPr>
              <a:t>Рис.1 . </a:t>
            </a:r>
            <a:r>
              <a:rPr lang="ru-RU" sz="1600" i="1" dirty="0" smtClean="0">
                <a:latin typeface="+mj-lt"/>
              </a:rPr>
              <a:t>Границы земельного участка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35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6457" y="863823"/>
            <a:ext cx="4591476" cy="44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2. Нежилые здания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В состав входят </a:t>
            </a:r>
            <a:r>
              <a:rPr lang="ru-RU" sz="1600" i="1" dirty="0" smtClean="0">
                <a:latin typeface="+mj-lt"/>
              </a:rPr>
              <a:t>40 зданий птичников, расположенных  по адресу: </a:t>
            </a:r>
            <a:r>
              <a:rPr lang="ru-RU" sz="1600" i="1" dirty="0">
                <a:latin typeface="+mj-lt"/>
              </a:rPr>
              <a:t>Свердловская область, г. Среднеуральск,  </a:t>
            </a:r>
            <a:r>
              <a:rPr lang="ru-RU" sz="1600" i="1" dirty="0" smtClean="0">
                <a:latin typeface="+mj-lt"/>
              </a:rPr>
              <a:t>ул</a:t>
            </a:r>
            <a:r>
              <a:rPr lang="ru-RU" sz="1600" i="1" dirty="0">
                <a:latin typeface="+mj-lt"/>
              </a:rPr>
              <a:t>. Советская, д.110.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Все здания находятся в хорошем техническом состоянии, часть зданий №14,25,28,28а, 36,38 находятся на консервации и временно не эксплуатируются.</a:t>
            </a:r>
            <a:endParaRPr lang="ru-RU" sz="1600" i="1" dirty="0">
              <a:latin typeface="+mj-lt"/>
            </a:endParaRP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Территория объекта огорожена забором и асфальтирована. Въезд осуществляется через </a:t>
            </a:r>
            <a:r>
              <a:rPr lang="ru-RU" sz="1600" i="1" dirty="0" smtClean="0">
                <a:latin typeface="+mj-lt"/>
              </a:rPr>
              <a:t>КПП.</a:t>
            </a:r>
            <a:endParaRPr lang="ru-RU" sz="1600" i="1" dirty="0">
              <a:latin typeface="+mj-lt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9018" y="148042"/>
            <a:ext cx="8568191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Описание заложенного имущества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 descr="C:\Users\Дмитрий\Downloads\140731_Отчет_Среднеуральская_ПФ-page-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12" y="935831"/>
            <a:ext cx="5825852" cy="30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29512" y="4032176"/>
            <a:ext cx="57297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1600" b="1" i="1" dirty="0" smtClean="0">
                <a:latin typeface="+mj-lt"/>
              </a:rPr>
              <a:t>Рис.2 . </a:t>
            </a:r>
            <a:r>
              <a:rPr lang="ru-RU" sz="1600" i="1" dirty="0" smtClean="0">
                <a:latin typeface="+mj-lt"/>
              </a:rPr>
              <a:t>План производственной площадки  с указанием заложенного имущества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1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9018" y="148042"/>
            <a:ext cx="8568191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Фотографии заложенного имущества</a:t>
            </a:r>
            <a:endParaRPr lang="ru-RU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29512" y="4032176"/>
            <a:ext cx="57297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endParaRPr lang="ru-RU" sz="1600" b="1" dirty="0">
              <a:latin typeface="+mj-lt"/>
            </a:endParaRPr>
          </a:p>
        </p:txBody>
      </p:sp>
      <p:pic>
        <p:nvPicPr>
          <p:cNvPr id="5122" name="Picture 2" descr="C:\Users\Дмитрий\Downloads\140731_Отчет_Среднеуральская_ПФ-page-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" y="863823"/>
            <a:ext cx="53323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Дмитрий\Downloads\140731_Отчет_Среднеуральская_ПФ-page-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" y="3240087"/>
            <a:ext cx="5349961" cy="25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Дмитрий\Downloads\140731_Отчет_Среднеуральская_ПФ-page-0212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50" y="863823"/>
            <a:ext cx="5220924" cy="48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018" y="883220"/>
            <a:ext cx="10555364" cy="48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58775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Дата и время проведения торгов: </a:t>
            </a:r>
            <a:r>
              <a:rPr lang="ru-RU" sz="1600" i="1" dirty="0">
                <a:latin typeface="+mj-lt"/>
              </a:rPr>
              <a:t>с 00:00 12.05.2015 по 00:00 27.06.2015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Задаток </a:t>
            </a:r>
            <a:r>
              <a:rPr lang="ru-RU" sz="1600" i="1" dirty="0">
                <a:latin typeface="+mj-lt"/>
              </a:rPr>
              <a:t>должен поступить на счет Организатора продажи в любое время с момента начала приема заявок на участие в продаже, но в срок, обеспечивающий поступление задатка на расчетный счет Организатора продажи до момента подачи Претендентом заявки.</a:t>
            </a:r>
          </a:p>
          <a:p>
            <a:pPr indent="358775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Место проведения</a:t>
            </a:r>
            <a:r>
              <a:rPr lang="ru-RU" sz="1600" i="1" dirty="0" smtClean="0">
                <a:latin typeface="+mj-lt"/>
              </a:rPr>
              <a:t> </a:t>
            </a:r>
            <a:r>
              <a:rPr lang="ru-RU" sz="1600" i="1" dirty="0">
                <a:latin typeface="+mj-lt"/>
              </a:rPr>
              <a:t>электронная торговая площадка lot-online.ru</a:t>
            </a:r>
          </a:p>
          <a:p>
            <a:pPr indent="358775" algn="ctr">
              <a:lnSpc>
                <a:spcPct val="110000"/>
              </a:lnSpc>
            </a:pPr>
            <a:endParaRPr lang="ru-RU" sz="1600" b="1" i="1" dirty="0" smtClean="0">
              <a:solidFill>
                <a:srgbClr val="0033CC"/>
              </a:solidFill>
              <a:latin typeface="+mj-lt"/>
            </a:endParaRPr>
          </a:p>
          <a:p>
            <a:pPr indent="358775" algn="ctr">
              <a:lnSpc>
                <a:spcPct val="110000"/>
              </a:lnSpc>
            </a:pPr>
            <a:r>
              <a:rPr lang="ru-RU" sz="1600" b="1" i="1" dirty="0" smtClean="0">
                <a:solidFill>
                  <a:srgbClr val="0033CC"/>
                </a:solidFill>
                <a:latin typeface="+mj-lt"/>
              </a:rPr>
              <a:t>	Начальная </a:t>
            </a: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цена </a:t>
            </a:r>
            <a:r>
              <a:rPr lang="ru-RU" sz="1600" i="1" dirty="0" smtClean="0">
                <a:latin typeface="+mj-lt"/>
              </a:rPr>
              <a:t>237 </a:t>
            </a:r>
            <a:r>
              <a:rPr lang="ru-RU" sz="1600" i="1" dirty="0">
                <a:latin typeface="+mj-lt"/>
              </a:rPr>
              <a:t>000 000 </a:t>
            </a:r>
            <a:r>
              <a:rPr lang="ru-RU" sz="1600" i="1" dirty="0" smtClean="0">
                <a:latin typeface="+mj-lt"/>
              </a:rPr>
              <a:t>рублей (</a:t>
            </a:r>
            <a:r>
              <a:rPr lang="ru-RU" sz="1600" i="1" dirty="0">
                <a:latin typeface="+mj-lt"/>
              </a:rPr>
              <a:t>НДС не облагается).</a:t>
            </a:r>
          </a:p>
          <a:p>
            <a:pPr indent="358775" algn="ctr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Минимальная цена </a:t>
            </a:r>
            <a:r>
              <a:rPr lang="ru-RU" sz="1600" i="1" dirty="0" smtClean="0">
                <a:latin typeface="+mj-lt"/>
              </a:rPr>
              <a:t>189 </a:t>
            </a:r>
            <a:r>
              <a:rPr lang="ru-RU" sz="1600" i="1" dirty="0">
                <a:latin typeface="+mj-lt"/>
              </a:rPr>
              <a:t>700 000 </a:t>
            </a:r>
            <a:r>
              <a:rPr lang="ru-RU" sz="1600" i="1" dirty="0" smtClean="0">
                <a:latin typeface="+mj-lt"/>
              </a:rPr>
              <a:t> рублей (НДС </a:t>
            </a:r>
            <a:r>
              <a:rPr lang="ru-RU" sz="1600" i="1" dirty="0">
                <a:latin typeface="+mj-lt"/>
              </a:rPr>
              <a:t>не облагается).</a:t>
            </a:r>
          </a:p>
          <a:p>
            <a:pPr indent="358775" algn="ctr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Сумма задатка </a:t>
            </a:r>
            <a:r>
              <a:rPr lang="ru-RU" sz="1600" i="1" dirty="0" smtClean="0">
                <a:latin typeface="+mj-lt"/>
              </a:rPr>
              <a:t>7 </a:t>
            </a:r>
            <a:r>
              <a:rPr lang="ru-RU" sz="1600" i="1" dirty="0">
                <a:latin typeface="+mj-lt"/>
              </a:rPr>
              <a:t>110 000 </a:t>
            </a:r>
            <a:r>
              <a:rPr lang="ru-RU" sz="1600" i="1" dirty="0" smtClean="0">
                <a:latin typeface="+mj-lt"/>
              </a:rPr>
              <a:t> рублей (НДС </a:t>
            </a:r>
            <a:r>
              <a:rPr lang="ru-RU" sz="1600" i="1" dirty="0">
                <a:latin typeface="+mj-lt"/>
              </a:rPr>
              <a:t>не облагается). </a:t>
            </a:r>
          </a:p>
          <a:p>
            <a:pPr indent="358775" algn="ctr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Шаг понижения начальной цены </a:t>
            </a:r>
            <a:r>
              <a:rPr lang="ru-RU" sz="1600" i="1" dirty="0" smtClean="0">
                <a:latin typeface="+mj-lt"/>
              </a:rPr>
              <a:t>1 </a:t>
            </a:r>
            <a:r>
              <a:rPr lang="ru-RU" sz="1600" i="1" dirty="0">
                <a:latin typeface="+mj-lt"/>
              </a:rPr>
              <a:t>478 125 </a:t>
            </a:r>
            <a:r>
              <a:rPr lang="ru-RU" sz="1600" i="1" dirty="0" smtClean="0">
                <a:latin typeface="+mj-lt"/>
              </a:rPr>
              <a:t>рублей</a:t>
            </a:r>
            <a:r>
              <a:rPr lang="ru-RU" sz="1600" i="1" dirty="0">
                <a:latin typeface="+mj-lt"/>
              </a:rPr>
              <a:t>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 </a:t>
            </a:r>
          </a:p>
          <a:p>
            <a:pPr indent="358775">
              <a:lnSpc>
                <a:spcPct val="110000"/>
              </a:lnSpc>
            </a:pPr>
            <a:r>
              <a:rPr lang="ru-RU" sz="1600" b="1" i="1" dirty="0">
                <a:solidFill>
                  <a:srgbClr val="0033CC"/>
                </a:solidFill>
                <a:latin typeface="+mj-lt"/>
              </a:rPr>
              <a:t>Сроки и график снижения начальной цены</a:t>
            </a:r>
            <a:r>
              <a:rPr lang="ru-RU" sz="1600" i="1" dirty="0">
                <a:latin typeface="+mj-lt"/>
              </a:rPr>
              <a:t>: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 smtClean="0">
                <a:latin typeface="+mj-lt"/>
              </a:rPr>
              <a:t>Срок </a:t>
            </a:r>
            <a:r>
              <a:rPr lang="ru-RU" sz="1600" i="1" dirty="0">
                <a:latin typeface="+mj-lt"/>
              </a:rPr>
              <a:t>продажи Прав по начальной цене составляет 14 (четырнадцать) календарных дней.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Срок снижения начальной цены до минимальной цены составляет 32 (тридцать два) календарных дня и исчисляется с 15 (пятнадцатого) дня начала приема заявок в соответствии с настоящим информационным сообщением.</a:t>
            </a:r>
          </a:p>
          <a:p>
            <a:pPr indent="358775">
              <a:lnSpc>
                <a:spcPct val="110000"/>
              </a:lnSpc>
            </a:pPr>
            <a:r>
              <a:rPr lang="ru-RU" sz="1600" i="1" dirty="0">
                <a:latin typeface="+mj-lt"/>
              </a:rPr>
              <a:t>Период снижения 1 (один) календарный день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69018" y="148042"/>
            <a:ext cx="8568191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</a:rPr>
              <a:t>Условия проведения торгов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59" b="99037" l="42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7" t="12494" b="3329"/>
          <a:stretch/>
        </p:blipFill>
        <p:spPr>
          <a:xfrm flipH="1">
            <a:off x="8395124" y="1871935"/>
            <a:ext cx="2160240" cy="20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 descr="логотипРАД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4826" y="21014"/>
            <a:ext cx="1930538" cy="7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6457" y="2097308"/>
            <a:ext cx="471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 Agora Slab Pro" panose="02000500000000020004" pitchFamily="2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F Agora Slab Pro" panose="02000500000000020004" pitchFamily="2" charset="0"/>
            </a:endParaRPr>
          </a:p>
        </p:txBody>
      </p:sp>
      <p:pic>
        <p:nvPicPr>
          <p:cNvPr id="15" name="Picture 23" descr="C:\LEXXX\фон.png"/>
          <p:cNvPicPr>
            <a:picLocks noChangeAspect="1" noChangeArrowheads="1"/>
          </p:cNvPicPr>
          <p:nvPr/>
        </p:nvPicPr>
        <p:blipFill rotWithShape="1">
          <a:blip r:embed="rId3" cstate="print"/>
          <a:srcRect t="27390"/>
          <a:stretch/>
        </p:blipFill>
        <p:spPr bwMode="auto">
          <a:xfrm>
            <a:off x="0" y="863823"/>
            <a:ext cx="10693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018" y="883220"/>
            <a:ext cx="10555364" cy="48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 smtClean="0">
              <a:solidFill>
                <a:srgbClr val="0A5390"/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rgbClr val="0A539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A5390"/>
                </a:solidFill>
                <a:latin typeface="+mj-lt"/>
              </a:rPr>
              <a:t>Тюменский филиал ОАО </a:t>
            </a:r>
            <a:r>
              <a:rPr lang="ru-RU" b="1" dirty="0">
                <a:solidFill>
                  <a:srgbClr val="0A5390"/>
                </a:solidFill>
                <a:latin typeface="+mj-lt"/>
              </a:rPr>
              <a:t>«Российский аукционный дом»</a:t>
            </a:r>
          </a:p>
          <a:p>
            <a:pPr algn="ctr"/>
            <a:r>
              <a:rPr lang="ru-RU" dirty="0" smtClean="0">
                <a:solidFill>
                  <a:srgbClr val="0A5390"/>
                </a:solidFill>
                <a:latin typeface="+mj-lt"/>
              </a:rPr>
              <a:t>Адрес: г. 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Тюмень, ул. Пермякова, д. 1, БЦ «Нобель», </a:t>
            </a:r>
            <a:r>
              <a:rPr lang="ru-RU" dirty="0" smtClean="0">
                <a:solidFill>
                  <a:srgbClr val="0A5390"/>
                </a:solidFill>
                <a:latin typeface="+mj-lt"/>
              </a:rPr>
              <a:t> оф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. 209, 224</a:t>
            </a:r>
          </a:p>
          <a:p>
            <a:pPr algn="ctr"/>
            <a:r>
              <a:rPr lang="en-US" b="1" dirty="0" smtClean="0">
                <a:solidFill>
                  <a:srgbClr val="0A5390"/>
                </a:solidFill>
                <a:latin typeface="+mj-lt"/>
              </a:rPr>
              <a:t>www</a:t>
            </a:r>
            <a:r>
              <a:rPr lang="ru-RU" b="1" dirty="0">
                <a:solidFill>
                  <a:srgbClr val="0A5390"/>
                </a:solidFill>
                <a:latin typeface="+mj-lt"/>
              </a:rPr>
              <a:t>.</a:t>
            </a:r>
            <a:r>
              <a:rPr lang="en-US" b="1" dirty="0">
                <a:solidFill>
                  <a:srgbClr val="0A5390"/>
                </a:solidFill>
                <a:latin typeface="+mj-lt"/>
              </a:rPr>
              <a:t>auction</a:t>
            </a:r>
            <a:r>
              <a:rPr lang="ru-RU" b="1" dirty="0">
                <a:solidFill>
                  <a:srgbClr val="0A5390"/>
                </a:solidFill>
                <a:latin typeface="+mj-lt"/>
              </a:rPr>
              <a:t>-</a:t>
            </a:r>
            <a:r>
              <a:rPr lang="en-US" b="1" dirty="0">
                <a:solidFill>
                  <a:srgbClr val="0A5390"/>
                </a:solidFill>
                <a:latin typeface="+mj-lt"/>
              </a:rPr>
              <a:t>house</a:t>
            </a:r>
            <a:r>
              <a:rPr lang="ru-RU" b="1" dirty="0">
                <a:solidFill>
                  <a:srgbClr val="0A5390"/>
                </a:solidFill>
                <a:latin typeface="+mj-lt"/>
              </a:rPr>
              <a:t>.</a:t>
            </a:r>
            <a:r>
              <a:rPr lang="en-US" b="1" dirty="0">
                <a:solidFill>
                  <a:srgbClr val="0A5390"/>
                </a:solidFill>
                <a:latin typeface="+mj-lt"/>
              </a:rPr>
              <a:t>ru</a:t>
            </a:r>
            <a:endParaRPr lang="ru-RU" b="1" dirty="0">
              <a:solidFill>
                <a:srgbClr val="0A5390"/>
              </a:solidFill>
              <a:latin typeface="+mj-lt"/>
            </a:endParaRPr>
          </a:p>
          <a:p>
            <a:pPr algn="ctr"/>
            <a:endParaRPr lang="ru-RU" b="1" dirty="0" smtClean="0">
              <a:solidFill>
                <a:srgbClr val="0A5390"/>
              </a:solidFill>
              <a:latin typeface="+mj-lt"/>
            </a:endParaRPr>
          </a:p>
          <a:p>
            <a:pPr algn="ctr"/>
            <a:endParaRPr lang="ru-RU" b="1" dirty="0" smtClean="0">
              <a:solidFill>
                <a:srgbClr val="0A539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A5390"/>
                </a:solidFill>
                <a:latin typeface="+mj-lt"/>
              </a:rPr>
              <a:t>По всем интересующим вопросам Вы можете обратиться к сотрудникам ОАО «РАД»:</a:t>
            </a:r>
          </a:p>
          <a:p>
            <a:pPr algn="ctr"/>
            <a:r>
              <a:rPr lang="ru-RU" b="1" dirty="0">
                <a:solidFill>
                  <a:srgbClr val="0A539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A5390"/>
                </a:solidFill>
                <a:latin typeface="+mj-lt"/>
              </a:rPr>
              <a:t>        </a:t>
            </a:r>
            <a:r>
              <a:rPr lang="ru-RU" dirty="0" smtClean="0">
                <a:solidFill>
                  <a:srgbClr val="0A5390"/>
                </a:solidFill>
                <a:latin typeface="+mj-lt"/>
              </a:rPr>
              <a:t>+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7 (3452) 69-19-29 (Чичинова Татьяна, Ураева Екатерина) 		</a:t>
            </a:r>
            <a:endParaRPr lang="ru-RU" dirty="0" smtClean="0">
              <a:solidFill>
                <a:srgbClr val="0A5390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rgbClr val="0A5390"/>
                </a:solidFill>
                <a:latin typeface="+mj-lt"/>
              </a:rPr>
              <a:t>+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7 (950) 633-04-00 (Казимирский Александр</a:t>
            </a:r>
            <a:r>
              <a:rPr lang="ru-RU" dirty="0" smtClean="0">
                <a:solidFill>
                  <a:srgbClr val="0A5390"/>
                </a:solidFill>
                <a:latin typeface="+mj-lt"/>
              </a:rPr>
              <a:t>)</a:t>
            </a:r>
          </a:p>
          <a:p>
            <a:pPr algn="ctr"/>
            <a:r>
              <a:rPr lang="ru-RU" dirty="0" smtClean="0">
                <a:solidFill>
                  <a:srgbClr val="0A5390"/>
                </a:solidFill>
                <a:latin typeface="+mj-lt"/>
              </a:rPr>
              <a:t>+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7 (908) 874-76-49 (Сусликов Дмитрий) </a:t>
            </a:r>
          </a:p>
          <a:p>
            <a:pPr algn="ctr"/>
            <a:r>
              <a:rPr lang="en-US" dirty="0" smtClean="0">
                <a:solidFill>
                  <a:srgbClr val="0A5390"/>
                </a:solidFill>
                <a:latin typeface="+mj-lt"/>
              </a:rPr>
              <a:t>E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-</a:t>
            </a:r>
            <a:r>
              <a:rPr lang="en-US" dirty="0">
                <a:solidFill>
                  <a:srgbClr val="0A5390"/>
                </a:solidFill>
                <a:latin typeface="+mj-lt"/>
              </a:rPr>
              <a:t>mail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: </a:t>
            </a:r>
            <a:r>
              <a:rPr lang="en-US" dirty="0">
                <a:solidFill>
                  <a:srgbClr val="0A5390"/>
                </a:solidFill>
                <a:latin typeface="+mj-lt"/>
              </a:rPr>
              <a:t>rad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-</a:t>
            </a:r>
            <a:r>
              <a:rPr lang="en-US" dirty="0">
                <a:solidFill>
                  <a:srgbClr val="0A5390"/>
                </a:solidFill>
                <a:latin typeface="+mj-lt"/>
              </a:rPr>
              <a:t>tumen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@</a:t>
            </a:r>
            <a:r>
              <a:rPr lang="en-US" dirty="0">
                <a:solidFill>
                  <a:srgbClr val="0A5390"/>
                </a:solidFill>
                <a:latin typeface="+mj-lt"/>
              </a:rPr>
              <a:t>yandex</a:t>
            </a:r>
            <a:r>
              <a:rPr lang="ru-RU" dirty="0">
                <a:solidFill>
                  <a:srgbClr val="0A5390"/>
                </a:solidFill>
                <a:latin typeface="+mj-lt"/>
              </a:rPr>
              <a:t>.</a:t>
            </a:r>
            <a:r>
              <a:rPr lang="en-US" dirty="0">
                <a:solidFill>
                  <a:srgbClr val="0A5390"/>
                </a:solidFill>
                <a:latin typeface="+mj-lt"/>
              </a:rPr>
              <a:t>ru</a:t>
            </a:r>
            <a:endParaRPr lang="ru-RU" dirty="0">
              <a:solidFill>
                <a:srgbClr val="0A5390"/>
              </a:solidFill>
              <a:latin typeface="+mj-lt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9018" y="148042"/>
            <a:ext cx="8568191" cy="6696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4507" tIns="57253" rIns="114507" bIns="572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4530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17329</TotalTime>
  <Words>661</Words>
  <Application>Microsoft Office PowerPoint</Application>
  <PresentationFormat>Произвольный</PresentationFormat>
  <Paragraphs>97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omr04</dc:creator>
  <cp:lastModifiedBy>Пользователь</cp:lastModifiedBy>
  <cp:revision>1914</cp:revision>
  <cp:lastPrinted>2015-01-13T06:04:49Z</cp:lastPrinted>
  <dcterms:created xsi:type="dcterms:W3CDTF">2011-01-28T10:41:05Z</dcterms:created>
  <dcterms:modified xsi:type="dcterms:W3CDTF">2015-06-18T12:57:46Z</dcterms:modified>
</cp:coreProperties>
</file>